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71" r:id="rId10"/>
    <p:sldId id="268" r:id="rId11"/>
    <p:sldId id="270" r:id="rId12"/>
    <p:sldId id="269" r:id="rId13"/>
    <p:sldId id="272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314" r:id="rId23"/>
    <p:sldId id="282" r:id="rId24"/>
    <p:sldId id="283" r:id="rId25"/>
    <p:sldId id="285" r:id="rId26"/>
    <p:sldId id="288" r:id="rId27"/>
    <p:sldId id="289" r:id="rId28"/>
    <p:sldId id="290" r:id="rId29"/>
    <p:sldId id="293" r:id="rId30"/>
    <p:sldId id="312" r:id="rId31"/>
    <p:sldId id="315" r:id="rId32"/>
    <p:sldId id="294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5" r:id="rId41"/>
    <p:sldId id="304" r:id="rId42"/>
    <p:sldId id="306" r:id="rId43"/>
    <p:sldId id="307" r:id="rId44"/>
    <p:sldId id="316" r:id="rId45"/>
    <p:sldId id="317" r:id="rId46"/>
    <p:sldId id="309" r:id="rId47"/>
    <p:sldId id="308" r:id="rId48"/>
    <p:sldId id="318" r:id="rId49"/>
    <p:sldId id="320" r:id="rId50"/>
    <p:sldId id="319" r:id="rId51"/>
    <p:sldId id="321" r:id="rId52"/>
    <p:sldId id="322" r:id="rId53"/>
    <p:sldId id="323" r:id="rId54"/>
    <p:sldId id="324" r:id="rId55"/>
    <p:sldId id="286" r:id="rId56"/>
    <p:sldId id="287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16"/>
    <p:restoredTop sz="82346"/>
  </p:normalViewPr>
  <p:slideViewPr>
    <p:cSldViewPr snapToGrid="0" snapToObjects="1" showGuides="1">
      <p:cViewPr varScale="1">
        <p:scale>
          <a:sx n="121" d="100"/>
          <a:sy n="121" d="100"/>
        </p:scale>
        <p:origin x="17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2FADB-30AB-5C43-84A9-55169D3290CB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AED0-8F2E-434B-A880-61092A85F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1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feature</a:t>
            </a:r>
            <a:r>
              <a:rPr lang="en-US" baseline="0" dirty="0"/>
              <a:t> engineering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/cosc572/f16/07_linear-models_slides.pdf</a:t>
            </a:r>
          </a:p>
          <a:p>
            <a:endParaRPr lang="en-US" dirty="0"/>
          </a:p>
          <a:p>
            <a:r>
              <a:rPr lang="en-US" dirty="0"/>
              <a:t>add </a:t>
            </a:r>
            <a:r>
              <a:rPr lang="en-US" dirty="0" err="1"/>
              <a:t>maxent</a:t>
            </a:r>
            <a:r>
              <a:rPr lang="en-US" dirty="0"/>
              <a:t> http://</a:t>
            </a:r>
            <a:r>
              <a:rPr lang="en-US" dirty="0" err="1"/>
              <a:t>www.inf.ed.ac.uk</a:t>
            </a:r>
            <a:r>
              <a:rPr lang="en-US" dirty="0"/>
              <a:t>/teaching/courses/</a:t>
            </a:r>
            <a:r>
              <a:rPr lang="en-US" dirty="0" err="1"/>
              <a:t>fnlp</a:t>
            </a:r>
            <a:r>
              <a:rPr lang="en-US" dirty="0"/>
              <a:t>/lectures/07_slides.pdf</a:t>
            </a:r>
          </a:p>
          <a:p>
            <a:endParaRPr lang="en-US" dirty="0"/>
          </a:p>
          <a:p>
            <a:r>
              <a:rPr lang="en-US" dirty="0"/>
              <a:t>but need to understand training!</a:t>
            </a:r>
          </a:p>
          <a:p>
            <a:endParaRPr lang="en-US" dirty="0"/>
          </a:p>
          <a:p>
            <a:r>
              <a:rPr lang="en-US" dirty="0"/>
              <a:t>or maybe parts of</a:t>
            </a:r>
            <a:r>
              <a:rPr lang="en-US" baseline="0" dirty="0"/>
              <a:t>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/cosc572/f16/08_discriminative_slides.pdf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51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3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K+KV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7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82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22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2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9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16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4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0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9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7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8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83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E0308-4D3C-5C40-B79D-8A081F8C2A5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1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Naive Bayes Classification, Features, </a:t>
            </a:r>
            <a:br>
              <a:rPr lang="en-US" dirty="0"/>
            </a:br>
            <a:r>
              <a:rPr lang="en-US" dirty="0"/>
              <a:t>Linear Models, Perceptron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3484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Nathan Schneider's slides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 dirty="0"/>
              <a:t>September 5, 2018</a:t>
            </a:r>
          </a:p>
        </p:txBody>
      </p:sp>
    </p:spTree>
    <p:extLst>
      <p:ext uri="{BB962C8B-B14F-4D97-AF65-F5344CB8AC3E}">
        <p14:creationId xmlns:p14="http://schemas.microsoft.com/office/powerpoint/2010/main" val="573762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let's make two </a:t>
            </a:r>
            <a:r>
              <a:rPr lang="en-US" b="1" dirty="0"/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Bag of Words (</a:t>
            </a:r>
            <a:r>
              <a:rPr lang="en-US" b="1" dirty="0" err="1"/>
              <a:t>BoW</a:t>
            </a:r>
            <a:r>
              <a:rPr lang="en-US" b="1" dirty="0"/>
              <a:t>) assumption</a:t>
            </a:r>
            <a:r>
              <a:rPr lang="en-US" dirty="0"/>
              <a:t>: Assume the order of the words in the document doesn't matter: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19261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630" y="520700"/>
            <a:ext cx="7963045" cy="5816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extBox 1"/>
          <p:cNvSpPr txBox="1"/>
          <p:nvPr/>
        </p:nvSpPr>
        <p:spPr>
          <a:xfrm>
            <a:off x="7699513" y="5857461"/>
            <a:ext cx="4764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6.1</a:t>
            </a:r>
          </a:p>
        </p:txBody>
      </p:sp>
    </p:spTree>
    <p:extLst>
      <p:ext uri="{BB962C8B-B14F-4D97-AF65-F5344CB8AC3E}">
        <p14:creationId xmlns:p14="http://schemas.microsoft.com/office/powerpoint/2010/main" val="579680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let's make two </a:t>
            </a:r>
            <a:r>
              <a:rPr lang="en-US" b="1" dirty="0"/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Bag of Words (</a:t>
            </a:r>
            <a:r>
              <a:rPr lang="en-US" b="1" dirty="0" err="1"/>
              <a:t>BoW</a:t>
            </a:r>
            <a:r>
              <a:rPr lang="en-US" b="1" dirty="0"/>
              <a:t>) assumption</a:t>
            </a:r>
            <a:r>
              <a:rPr lang="en-US" dirty="0"/>
              <a:t>: Assume the order of the words in the document doesn't matter: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So called because a </a:t>
            </a:r>
            <a:r>
              <a:rPr lang="en-US" b="1" dirty="0"/>
              <a:t>bag</a:t>
            </a:r>
            <a:r>
              <a:rPr lang="en-US" dirty="0"/>
              <a:t> or </a:t>
            </a:r>
            <a:r>
              <a:rPr lang="en-US" b="1" dirty="0"/>
              <a:t>multiset</a:t>
            </a:r>
            <a:r>
              <a:rPr lang="en-US" dirty="0"/>
              <a:t> is a data structure that stores counts of elements, but not their order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348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BoW</a:t>
            </a:r>
            <a:r>
              <a:rPr lang="en-US" dirty="0"/>
              <a:t> assumption isn't enough unless you happen to have seen one of 34925's anagrams in your training data (e.g. 4088293). Hence: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/>
              <a:t>The </a:t>
            </a:r>
            <a:r>
              <a:rPr lang="en-US" b="1" dirty="0"/>
              <a:t>naive Bayes assumption</a:t>
            </a:r>
            <a:r>
              <a:rPr lang="en-US" dirty="0"/>
              <a:t>: Words are independent conditioned on their class:</a:t>
            </a:r>
            <a:br>
              <a:rPr lang="en-US" dirty="0"/>
            </a:br>
            <a:r>
              <a:rPr lang="en-US" dirty="0"/>
              <a:t>P(Filled, with, horrific... | Y) = P(Filled | Y) x P(with | Y) x P(horrific | Y) ...</a:t>
            </a:r>
          </a:p>
          <a:p>
            <a:pPr>
              <a:buFont typeface="Arial" charset="0"/>
              <a:buChar char="•"/>
            </a:pPr>
            <a:r>
              <a:rPr lang="en-US" dirty="0"/>
              <a:t>Wait, but we were estimating P(</a:t>
            </a:r>
            <a:r>
              <a:rPr lang="en-US" dirty="0" err="1"/>
              <a:t>Y|with</a:t>
            </a:r>
            <a:r>
              <a:rPr lang="en-US" dirty="0"/>
              <a:t>, horrific, Filled, ...). What should we do?</a:t>
            </a:r>
          </a:p>
          <a:p>
            <a:pPr>
              <a:buFont typeface="Arial" charset="0"/>
              <a:buChar char="•"/>
            </a:pPr>
            <a:r>
              <a:rPr lang="en-US" dirty="0"/>
              <a:t>Bayes Rule!</a:t>
            </a:r>
          </a:p>
        </p:txBody>
      </p:sp>
    </p:spTree>
    <p:extLst>
      <p:ext uri="{BB962C8B-B14F-4D97-AF65-F5344CB8AC3E}">
        <p14:creationId xmlns:p14="http://schemas.microsoft.com/office/powerpoint/2010/main" val="114296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the assumptions/rule together: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 (</a:t>
            </a:r>
            <a:r>
              <a:rPr lang="en-US" dirty="0" err="1"/>
              <a:t>BoW</a:t>
            </a:r>
            <a:r>
              <a:rPr lang="en-US" dirty="0"/>
              <a:t> </a:t>
            </a:r>
            <a:r>
              <a:rPr lang="en-US" dirty="0" err="1"/>
              <a:t>assmptn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                                              ∝ P(Y) x P(with, horrific, Filled, ...|Y) (Bayes' rule)</a:t>
            </a:r>
          </a:p>
          <a:p>
            <a:pPr lvl="1"/>
            <a:r>
              <a:rPr lang="en-US" dirty="0"/>
              <a:t>                                                =  P(Y) x P(</a:t>
            </a:r>
            <a:r>
              <a:rPr lang="en-US" dirty="0" err="1"/>
              <a:t>with|Y</a:t>
            </a:r>
            <a:r>
              <a:rPr lang="en-US" dirty="0"/>
              <a:t>) x P(</a:t>
            </a:r>
            <a:r>
              <a:rPr lang="en-US" dirty="0" err="1"/>
              <a:t>horrific|Y</a:t>
            </a:r>
            <a:r>
              <a:rPr lang="en-US" dirty="0"/>
              <a:t>) x P(</a:t>
            </a:r>
            <a:r>
              <a:rPr lang="en-US" dirty="0" err="1"/>
              <a:t>Filled|Y</a:t>
            </a:r>
            <a:r>
              <a:rPr lang="en-US" dirty="0"/>
              <a:t>)...</a:t>
            </a:r>
            <a:br>
              <a:rPr lang="en-US" dirty="0"/>
            </a:br>
            <a:r>
              <a:rPr lang="en-US" dirty="0"/>
              <a:t>                                                    (Naive Bayes </a:t>
            </a:r>
            <a:r>
              <a:rPr lang="en-US" dirty="0" err="1"/>
              <a:t>assmptn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"all models are wrong, but some are useful" </a:t>
            </a:r>
            <a:r>
              <a:rPr lang="mr-IN" dirty="0"/>
              <a:t>–</a:t>
            </a:r>
            <a:r>
              <a:rPr lang="en-US" dirty="0"/>
              <a:t> George Box, statistician</a:t>
            </a:r>
          </a:p>
          <a:p>
            <a:r>
              <a:rPr lang="en-US" dirty="0"/>
              <a:t>What's wrong with the </a:t>
            </a:r>
            <a:r>
              <a:rPr lang="en-US" dirty="0" err="1"/>
              <a:t>BoW</a:t>
            </a:r>
            <a:r>
              <a:rPr lang="en-US" dirty="0"/>
              <a:t> assumption?</a:t>
            </a:r>
          </a:p>
          <a:p>
            <a:r>
              <a:rPr lang="en-US" dirty="0"/>
              <a:t>What's wrong with the Naive Bayes assumption?</a:t>
            </a:r>
          </a:p>
          <a:p>
            <a:r>
              <a:rPr lang="en-US" dirty="0"/>
              <a:t>But does it work?</a:t>
            </a:r>
          </a:p>
          <a:p>
            <a:pPr lvl="1"/>
            <a:r>
              <a:rPr lang="en-US" dirty="0"/>
              <a:t>Yes, for many tasks</a:t>
            </a:r>
          </a:p>
          <a:p>
            <a:pPr lvl="1"/>
            <a:r>
              <a:rPr lang="en-US" dirty="0"/>
              <a:t>And that's kind of all that matters</a:t>
            </a:r>
          </a:p>
        </p:txBody>
      </p:sp>
    </p:spTree>
    <p:extLst>
      <p:ext uri="{BB962C8B-B14F-4D97-AF65-F5344CB8AC3E}">
        <p14:creationId xmlns:p14="http://schemas.microsoft.com/office/powerpoint/2010/main" val="212697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*=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37704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Naive Bayes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980660"/>
            <a:ext cx="6474319" cy="523460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Counter()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(Counter())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x.split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[y][w]+=1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[],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Y))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[c].items():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 = score/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924775" y="5403245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464238" y="5549019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63402" y="5875591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5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probability or other value that is </a:t>
            </a:r>
            <a:r>
              <a:rPr lang="en-US" b="1" dirty="0"/>
              <a:t>learned</a:t>
            </a:r>
            <a:r>
              <a:rPr lang="en-US" dirty="0"/>
              <a:t> and used by the classifier is called a </a:t>
            </a:r>
            <a:r>
              <a:rPr lang="en-US" b="1" dirty="0"/>
              <a:t>parameter</a:t>
            </a:r>
            <a:r>
              <a:rPr lang="en-US" dirty="0"/>
              <a:t> (e.g. everything the learner sent the classifier)</a:t>
            </a:r>
          </a:p>
          <a:p>
            <a:r>
              <a:rPr lang="en-US" dirty="0"/>
              <a:t>Naive Bayes has two kinds of parameters:</a:t>
            </a:r>
          </a:p>
          <a:p>
            <a:pPr lvl="1"/>
            <a:r>
              <a:rPr lang="en-US" dirty="0"/>
              <a:t>Class prior distribution </a:t>
            </a:r>
            <a:r>
              <a:rPr lang="en-US" b="1" dirty="0"/>
              <a:t>P(Y)</a:t>
            </a:r>
            <a:r>
              <a:rPr lang="en-US" dirty="0"/>
              <a:t> = belief in the class</a:t>
            </a:r>
          </a:p>
          <a:p>
            <a:pPr lvl="1"/>
            <a:r>
              <a:rPr lang="en-US" dirty="0"/>
              <a:t>Likelihood distribution </a:t>
            </a:r>
            <a:r>
              <a:rPr lang="en-US" b="1" dirty="0"/>
              <a:t>P(W|Y)</a:t>
            </a:r>
            <a:r>
              <a:rPr lang="en-US" dirty="0"/>
              <a:t> = likelihood of observing a word in a class</a:t>
            </a:r>
          </a:p>
          <a:p>
            <a:r>
              <a:rPr lang="en-US" dirty="0"/>
              <a:t>If there are K classes and V words, how many parameters are in a Naive Bayes classifier?</a:t>
            </a:r>
          </a:p>
        </p:txBody>
      </p:sp>
    </p:spTree>
    <p:extLst>
      <p:ext uri="{BB962C8B-B14F-4D97-AF65-F5344CB8AC3E}">
        <p14:creationId xmlns:p14="http://schemas.microsoft.com/office/powerpoint/2010/main" val="88491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r>
              <a:rPr lang="en-US" dirty="0"/>
              <a:t> </a:t>
            </a:r>
          </a:p>
          <a:p>
            <a:r>
              <a:rPr lang="en-US" dirty="0"/>
              <a:t>What if you see a new word, or word unassociated with that class, at test time?</a:t>
            </a:r>
          </a:p>
          <a:p>
            <a:r>
              <a:rPr lang="en-US" dirty="0"/>
              <a:t>Whole probability will be 0!</a:t>
            </a:r>
          </a:p>
        </p:txBody>
      </p:sp>
    </p:spTree>
    <p:extLst>
      <p:ext uri="{BB962C8B-B14F-4D97-AF65-F5344CB8AC3E}">
        <p14:creationId xmlns:p14="http://schemas.microsoft.com/office/powerpoint/2010/main" val="186133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798"/>
            <a:ext cx="10515600" cy="5384202"/>
          </a:xfrm>
        </p:spPr>
        <p:txBody>
          <a:bodyPr>
            <a:normAutofit/>
          </a:bodyPr>
          <a:lstStyle/>
          <a:p>
            <a:r>
              <a:rPr lang="en-US" dirty="0"/>
              <a:t>Recall the task: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This is a </a:t>
            </a:r>
            <a:r>
              <a:rPr lang="en-US" b="1" dirty="0"/>
              <a:t>classification</a:t>
            </a:r>
            <a:r>
              <a:rPr lang="en-US" dirty="0"/>
              <a:t> task: our input is free text but our output is a fixed set of labels</a:t>
            </a:r>
          </a:p>
          <a:p>
            <a:r>
              <a:rPr lang="en-US" dirty="0"/>
              <a:t>In this lecture, input/observed data is denoted </a:t>
            </a:r>
            <a:r>
              <a:rPr lang="en-US" i="1" dirty="0"/>
              <a:t>x </a:t>
            </a:r>
            <a:r>
              <a:rPr lang="en-US" dirty="0"/>
              <a:t>(or set </a:t>
            </a:r>
            <a:r>
              <a:rPr lang="en-US" i="1" dirty="0"/>
              <a:t>X</a:t>
            </a:r>
            <a:r>
              <a:rPr lang="en-US" dirty="0"/>
              <a:t>) and output/prediction is </a:t>
            </a:r>
            <a:r>
              <a:rPr lang="en-US" i="1" dirty="0"/>
              <a:t>y </a:t>
            </a:r>
            <a:r>
              <a:rPr lang="en-US" dirty="0"/>
              <a:t>(or set </a:t>
            </a:r>
            <a:r>
              <a:rPr lang="en-US" i="1" dirty="0"/>
              <a:t>Y</a:t>
            </a:r>
            <a:r>
              <a:rPr lang="en-US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994" y="1929761"/>
            <a:ext cx="9270488" cy="253551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415313" y="2423886"/>
            <a:ext cx="1045031" cy="10051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8870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Before: p(wonderful | </a:t>
            </a:r>
            <a:r>
              <a:rPr lang="en-US" dirty="0" err="1"/>
              <a:t>pos</a:t>
            </a:r>
            <a:r>
              <a:rPr lang="en-US" dirty="0"/>
              <a:t>) = count(wonderful, </a:t>
            </a:r>
            <a:r>
              <a:rPr lang="en-US" dirty="0" err="1"/>
              <a:t>pos</a:t>
            </a:r>
            <a:r>
              <a:rPr lang="en-US" dirty="0"/>
              <a:t>)/count(*, </a:t>
            </a:r>
            <a:r>
              <a:rPr lang="en-US" dirty="0" err="1"/>
              <a:t>pos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p(terrible | </a:t>
            </a:r>
            <a:r>
              <a:rPr lang="en-US" dirty="0" err="1"/>
              <a:t>pos</a:t>
            </a:r>
            <a:r>
              <a:rPr lang="en-US" dirty="0"/>
              <a:t>) = count(terrible, </a:t>
            </a:r>
            <a:r>
              <a:rPr lang="en-US" dirty="0" err="1"/>
              <a:t>pos</a:t>
            </a:r>
            <a:r>
              <a:rPr lang="en-US" dirty="0"/>
              <a:t>) = 0/count(*, </a:t>
            </a:r>
            <a:r>
              <a:rPr lang="en-US" dirty="0" err="1"/>
              <a:t>pos</a:t>
            </a:r>
            <a:r>
              <a:rPr lang="en-US" dirty="0"/>
              <a:t>) = 0!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355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After: 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                 [count(wonderful, </a:t>
            </a:r>
            <a:r>
              <a:rPr lang="en-US" dirty="0" err="1"/>
              <a:t>pos</a:t>
            </a:r>
            <a:r>
              <a:rPr lang="en-US" dirty="0"/>
              <a:t>)+1]/[count(*,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p(OOV | </a:t>
            </a:r>
            <a:r>
              <a:rPr lang="en-US" dirty="0" err="1"/>
              <a:t>pos</a:t>
            </a:r>
            <a:r>
              <a:rPr lang="en-US" dirty="0"/>
              <a:t>) = 1/[count(*,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224180"/>
              </p:ext>
            </p:extLst>
          </p:nvPr>
        </p:nvGraphicFramePr>
        <p:xfrm>
          <a:off x="6279321" y="4187371"/>
          <a:ext cx="454770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84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58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(5001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147808+5001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167585+5001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7142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Generalization: Additive (</a:t>
            </a:r>
            <a:r>
              <a:rPr lang="en-US" dirty="0" err="1"/>
              <a:t>Lidstone</a:t>
            </a:r>
            <a:r>
              <a:rPr lang="en-US" dirty="0"/>
              <a:t>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2069617"/>
          </a:xfrm>
        </p:spPr>
        <p:txBody>
          <a:bodyPr/>
          <a:lstStyle/>
          <a:p>
            <a:r>
              <a:rPr lang="en-US" dirty="0"/>
              <a:t>We can use values other than 1. In general we use α</a:t>
            </a:r>
          </a:p>
          <a:p>
            <a:r>
              <a:rPr lang="en-US" dirty="0"/>
              <a:t>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[count(wonderful, </a:t>
            </a:r>
            <a:r>
              <a:rPr lang="en-US" dirty="0" err="1"/>
              <a:t>pos</a:t>
            </a:r>
            <a:r>
              <a:rPr lang="en-US" dirty="0"/>
              <a:t>)+</a:t>
            </a:r>
            <a:r>
              <a:rPr lang="en-US" b="1" dirty="0"/>
              <a:t>α</a:t>
            </a:r>
            <a:r>
              <a:rPr lang="en-US" dirty="0"/>
              <a:t>]/[count(*,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p(OOV | </a:t>
            </a:r>
            <a:r>
              <a:rPr lang="en-US" dirty="0" err="1"/>
              <a:t>pos</a:t>
            </a:r>
            <a:r>
              <a:rPr lang="en-US" dirty="0"/>
              <a:t>) = </a:t>
            </a:r>
            <a:r>
              <a:rPr lang="en-US" b="1" dirty="0"/>
              <a:t>α</a:t>
            </a:r>
            <a:r>
              <a:rPr lang="en-US" dirty="0"/>
              <a:t>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697911"/>
              </p:ext>
            </p:extLst>
          </p:nvPr>
        </p:nvGraphicFramePr>
        <p:xfrm>
          <a:off x="6096000" y="4198778"/>
          <a:ext cx="548860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1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7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1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147808+2500.5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167585+2500.5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57391" y="3737113"/>
            <a:ext cx="90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α=0.5</a:t>
            </a:r>
          </a:p>
        </p:txBody>
      </p:sp>
    </p:spTree>
    <p:extLst>
      <p:ext uri="{BB962C8B-B14F-4D97-AF65-F5344CB8AC3E}">
        <p14:creationId xmlns:p14="http://schemas.microsoft.com/office/powerpoint/2010/main" val="365312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Underflow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endParaRPr lang="en-US" dirty="0"/>
          </a:p>
          <a:p>
            <a:r>
              <a:rPr lang="en-US" dirty="0"/>
              <a:t>x may be long! </a:t>
            </a:r>
            <a:r>
              <a:rPr lang="en-US" dirty="0" err="1"/>
              <a:t>wprobs</a:t>
            </a:r>
            <a:r>
              <a:rPr lang="en-US" dirty="0"/>
              <a:t>[w][c] may be small!</a:t>
            </a:r>
          </a:p>
          <a:p>
            <a:r>
              <a:rPr lang="en-US" dirty="0"/>
              <a:t>But remember log math!</a:t>
            </a:r>
          </a:p>
          <a:p>
            <a:pPr lvl="1"/>
            <a:r>
              <a:rPr lang="en-US" dirty="0" err="1"/>
              <a:t>exp</a:t>
            </a:r>
            <a:r>
              <a:rPr lang="en-US" dirty="0"/>
              <a:t>(log(x)) = x</a:t>
            </a:r>
          </a:p>
          <a:p>
            <a:pPr lvl="1"/>
            <a:r>
              <a:rPr lang="en-US" dirty="0"/>
              <a:t>log(</a:t>
            </a:r>
            <a:r>
              <a:rPr lang="en-US" dirty="0" err="1"/>
              <a:t>xy</a:t>
            </a:r>
            <a:r>
              <a:rPr lang="en-US" dirty="0"/>
              <a:t>) = log(x)+log(y)</a:t>
            </a:r>
          </a:p>
          <a:p>
            <a:pPr lvl="1"/>
            <a:r>
              <a:rPr lang="en-US" dirty="0"/>
              <a:t>∀x, y &gt; 0, x &gt; y ⟺ log(x) &gt; log(y)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123"/>
          <a:stretch/>
        </p:blipFill>
        <p:spPr>
          <a:xfrm>
            <a:off x="7858538" y="1825625"/>
            <a:ext cx="3495261" cy="386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107" y="3862110"/>
            <a:ext cx="3462753" cy="2449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180" y="3529841"/>
            <a:ext cx="4768215" cy="229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7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Underflow with Logs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Now: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+= log(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663" y="2077244"/>
            <a:ext cx="28321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4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Noisy Channel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5289"/>
          </a:xfrm>
        </p:spPr>
        <p:txBody>
          <a:bodyPr/>
          <a:lstStyle/>
          <a:p>
            <a:r>
              <a:rPr lang="en-US" dirty="0"/>
              <a:t>Reminder: Using Bayes' Rule interpretation of the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1371" y="5401808"/>
            <a:ext cx="44785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"I will generate a positive </a:t>
            </a:r>
            <a:br>
              <a:rPr lang="en-US" sz="3200" dirty="0"/>
            </a:br>
            <a:r>
              <a:rPr lang="en-US" sz="3200" dirty="0"/>
              <a:t>review"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87" y="3817034"/>
            <a:ext cx="43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492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P(C)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72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P(W|C)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70057" y="4140199"/>
            <a:ext cx="29993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"word to express</a:t>
            </a:r>
            <a:br>
              <a:rPr lang="en-US" sz="3200" dirty="0"/>
            </a:br>
            <a:r>
              <a:rPr lang="en-US" sz="3200" dirty="0"/>
              <a:t>my sentiment"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1" y="4034759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68938" y="3858195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7118" y="4360453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</a:t>
            </a:r>
            <a:r>
              <a:rPr lang="en-US" sz="3200" dirty="0" err="1"/>
              <a:t>pos</a:t>
            </a:r>
            <a:r>
              <a:rPr lang="en-US" sz="3200" dirty="0"/>
              <a:t>"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27717" y="4393625"/>
            <a:ext cx="1381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"great"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107996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4" grpId="0"/>
      <p:bldP spid="16" grpId="0"/>
      <p:bldP spid="17" grpId="0"/>
      <p:bldP spid="20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getting better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65365"/>
            <a:ext cx="6304723" cy="4696896"/>
          </a:xfrm>
        </p:spPr>
        <p:txBody>
          <a:bodyPr>
            <a:normAutofit/>
          </a:bodyPr>
          <a:lstStyle/>
          <a:p>
            <a:r>
              <a:rPr lang="en-US" dirty="0"/>
              <a:t>In general we call the elements of the representation we feed to a classifier/learner/predictor/etc. </a:t>
            </a:r>
            <a:r>
              <a:rPr lang="en-US" b="1" dirty="0"/>
              <a:t>features</a:t>
            </a:r>
            <a:r>
              <a:rPr lang="en-US" dirty="0"/>
              <a:t> (note: different sources may use different language here)</a:t>
            </a:r>
          </a:p>
          <a:p>
            <a:r>
              <a:rPr lang="en-US" dirty="0"/>
              <a:t>So far, we have been using single words as our features (subject to a particular definition of what a word is)</a:t>
            </a:r>
          </a:p>
          <a:p>
            <a:r>
              <a:rPr lang="en-US" dirty="0"/>
              <a:t>What else about a review might give us clues as to its sentiment?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721" r="60742" b="35162"/>
          <a:stretch/>
        </p:blipFill>
        <p:spPr>
          <a:xfrm>
            <a:off x="7018470" y="2554873"/>
            <a:ext cx="2629113" cy="2451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1738" t="8014" b="28115"/>
          <a:stretch/>
        </p:blipFill>
        <p:spPr>
          <a:xfrm>
            <a:off x="9647583" y="2077314"/>
            <a:ext cx="1391478" cy="35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8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4320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Bigrams ("not good", "Wall Street")</a:t>
            </a:r>
          </a:p>
          <a:p>
            <a:pPr lvl="1"/>
            <a:r>
              <a:rPr lang="en-US" dirty="0"/>
              <a:t>Aside: </a:t>
            </a:r>
            <a:r>
              <a:rPr lang="en-US" dirty="0" err="1"/>
              <a:t>NLPish</a:t>
            </a:r>
            <a:r>
              <a:rPr lang="en-US" dirty="0"/>
              <a:t> for lengths of word sequence: unigram, bigram, trigram, 4-gram, ...</a:t>
            </a:r>
          </a:p>
          <a:p>
            <a:r>
              <a:rPr lang="en-US" dirty="0"/>
              <a:t>normalized unigrams</a:t>
            </a:r>
          </a:p>
          <a:p>
            <a:pPr lvl="1"/>
            <a:r>
              <a:rPr lang="en-US" dirty="0"/>
              <a:t>root form: "like" (instead of "liked", "liking", etc.) (cf. morphology lecture)</a:t>
            </a:r>
          </a:p>
          <a:p>
            <a:pPr lvl="1"/>
            <a:r>
              <a:rPr lang="en-US" dirty="0" err="1"/>
              <a:t>uncapitalized</a:t>
            </a:r>
            <a:r>
              <a:rPr lang="en-US" dirty="0"/>
              <a:t> ("great!!!" instead of "Great!!!", "GREAT!!!")</a:t>
            </a:r>
          </a:p>
          <a:p>
            <a:pPr lvl="1"/>
            <a:r>
              <a:rPr lang="en-US" dirty="0" err="1"/>
              <a:t>punc</a:t>
            </a:r>
            <a:r>
              <a:rPr lang="en-US" dirty="0"/>
              <a:t>-normalized ("Great!" instead of "Great!!!", "Great!!!!!")</a:t>
            </a:r>
          </a:p>
          <a:p>
            <a:pPr lvl="1"/>
            <a:r>
              <a:rPr lang="en-US" dirty="0"/>
              <a:t>spelling correction ("great" instead of "</a:t>
            </a:r>
            <a:r>
              <a:rPr lang="en-US" dirty="0" err="1"/>
              <a:t>greate</a:t>
            </a:r>
            <a:r>
              <a:rPr lang="en-US" dirty="0"/>
              <a:t>"...or "grate"??)</a:t>
            </a:r>
          </a:p>
          <a:p>
            <a:r>
              <a:rPr lang="en-US" dirty="0"/>
              <a:t>length of the document (maybe positive reviews are shorter?)</a:t>
            </a:r>
          </a:p>
          <a:p>
            <a:pPr lvl="1"/>
            <a:r>
              <a:rPr lang="en-US" dirty="0"/>
              <a:t>average (max? min?) length of words</a:t>
            </a:r>
          </a:p>
          <a:p>
            <a:r>
              <a:rPr lang="en-US" dirty="0"/>
              <a:t>other properties </a:t>
            </a:r>
          </a:p>
          <a:p>
            <a:pPr lvl="1"/>
            <a:r>
              <a:rPr lang="en-US" dirty="0"/>
              <a:t>contains sequence of all-caps words</a:t>
            </a:r>
          </a:p>
          <a:p>
            <a:pPr lvl="1"/>
            <a:r>
              <a:rPr lang="en-US" dirty="0"/>
              <a:t>author id</a:t>
            </a:r>
          </a:p>
          <a:p>
            <a:pPr lvl="1"/>
            <a:r>
              <a:rPr lang="en-US" dirty="0"/>
              <a:t>time of writing </a:t>
            </a:r>
          </a:p>
          <a:p>
            <a:r>
              <a:rPr lang="en-US" dirty="0"/>
              <a:t>Much of this is application-dependent; try it out and see what works!</a:t>
            </a:r>
          </a:p>
        </p:txBody>
      </p:sp>
    </p:spTree>
    <p:extLst>
      <p:ext uri="{BB962C8B-B14F-4D97-AF65-F5344CB8AC3E}">
        <p14:creationId xmlns:p14="http://schemas.microsoft.com/office/powerpoint/2010/main" val="3775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Assumption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42043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Naive Bayes Assumption: P(A</a:t>
            </a:r>
            <a:r>
              <a:rPr lang="en-US" baseline="-25000" dirty="0"/>
              <a:t>1,</a:t>
            </a:r>
            <a:r>
              <a:rPr lang="en-US" dirty="0"/>
              <a:t> A</a:t>
            </a:r>
            <a:r>
              <a:rPr lang="en-US" baseline="-25000" dirty="0"/>
              <a:t>2,</a:t>
            </a:r>
            <a:r>
              <a:rPr lang="en-US" dirty="0"/>
              <a:t> ...|B) = P(A</a:t>
            </a:r>
            <a:r>
              <a:rPr lang="en-US" baseline="-25000" dirty="0"/>
              <a:t>1</a:t>
            </a:r>
            <a:r>
              <a:rPr lang="en-US" dirty="0"/>
              <a:t>|B)P(A</a:t>
            </a:r>
            <a:r>
              <a:rPr lang="en-US" baseline="-25000" dirty="0"/>
              <a:t>2</a:t>
            </a:r>
            <a:r>
              <a:rPr lang="en-US" dirty="0"/>
              <a:t>|B)...</a:t>
            </a:r>
          </a:p>
          <a:p>
            <a:r>
              <a:rPr lang="en-US" dirty="0"/>
              <a:t>Feature choice can make this assumption more naive!</a:t>
            </a:r>
          </a:p>
          <a:p>
            <a:pPr lvl="1"/>
            <a:r>
              <a:rPr lang="en-US" dirty="0"/>
              <a:t>P(san) = 11/160	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francisco</a:t>
            </a:r>
            <a:r>
              <a:rPr lang="en-US" dirty="0"/>
              <a:t>) = 7/160</a:t>
            </a:r>
          </a:p>
          <a:p>
            <a:pPr lvl="1"/>
            <a:r>
              <a:rPr lang="en-US" dirty="0"/>
              <a:t>P(san, </a:t>
            </a:r>
            <a:r>
              <a:rPr lang="en-US" dirty="0" err="1"/>
              <a:t>francisco</a:t>
            </a:r>
            <a:r>
              <a:rPr lang="en-US" dirty="0"/>
              <a:t>) = 7/160 ≈ .04</a:t>
            </a:r>
          </a:p>
          <a:p>
            <a:pPr lvl="1"/>
            <a:r>
              <a:rPr lang="en-US" dirty="0"/>
              <a:t>P(san)*P(</a:t>
            </a:r>
            <a:r>
              <a:rPr lang="en-US" dirty="0" err="1"/>
              <a:t>francisco</a:t>
            </a:r>
            <a:r>
              <a:rPr lang="en-US" dirty="0"/>
              <a:t>) = 77/25600 ≈ .003</a:t>
            </a:r>
          </a:p>
          <a:p>
            <a:r>
              <a:rPr lang="en-US" dirty="0"/>
              <a:t>Consequence: parts of the input that are overrepresented by features have more influence</a:t>
            </a:r>
          </a:p>
          <a:p>
            <a:r>
              <a:rPr lang="en-US" dirty="0"/>
              <a:t>Analogy: ask 5 people what they thought of the movie, but they all ask the same person and repeat what she said.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752" y="2521640"/>
            <a:ext cx="3557048" cy="295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3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in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We've been making a single classification decision about a whole document but this can apply to other tasks</a:t>
            </a:r>
          </a:p>
          <a:p>
            <a:pPr lvl="1"/>
            <a:r>
              <a:rPr lang="en-US" dirty="0"/>
              <a:t>Named Entity Recognition (NER): Where are mentions of People, Organizations, Countries,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Words Sense Disambiguation (WSD): make semantic decisions for ambiguous words (e.g. 'interest', 'bank')</a:t>
            </a:r>
          </a:p>
          <a:p>
            <a:pPr lvl="1"/>
            <a:r>
              <a:rPr lang="en-US" dirty="0"/>
              <a:t>Part of Speech (POS) Tagging: are these words nouns, adjectives, </a:t>
            </a:r>
            <a:r>
              <a:rPr lang="en-US" dirty="0" err="1"/>
              <a:t>etc</a:t>
            </a:r>
            <a:r>
              <a:rPr lang="en-US" dirty="0"/>
              <a:t>? (but see next lecture) </a:t>
            </a:r>
          </a:p>
          <a:p>
            <a:r>
              <a:rPr lang="en-US" dirty="0"/>
              <a:t>Let's look at a WSD example:</a:t>
            </a:r>
          </a:p>
          <a:p>
            <a:pPr lvl="1"/>
            <a:r>
              <a:rPr lang="en-US" dirty="0"/>
              <a:t>x = "Wall Street vets raise concerns about </a:t>
            </a:r>
            <a:r>
              <a:rPr lang="en-US" dirty="0">
                <a:solidFill>
                  <a:schemeClr val="accent1"/>
                </a:solidFill>
              </a:rPr>
              <a:t>interest </a:t>
            </a:r>
            <a:r>
              <a:rPr lang="en-US" dirty="0"/>
              <a:t>rates , politics"</a:t>
            </a:r>
          </a:p>
          <a:p>
            <a:pPr lvl="1"/>
            <a:r>
              <a:rPr lang="en-US" dirty="0"/>
              <a:t>interest sense 1: "financial". interest sense 2: "nonfinancial"</a:t>
            </a:r>
          </a:p>
          <a:p>
            <a:pPr lvl="1"/>
            <a:r>
              <a:rPr lang="en-US" dirty="0"/>
              <a:t>We'll call the features of x 𝛟(x)</a:t>
            </a:r>
          </a:p>
        </p:txBody>
      </p:sp>
    </p:spTree>
    <p:extLst>
      <p:ext uri="{BB962C8B-B14F-4D97-AF65-F5344CB8AC3E}">
        <p14:creationId xmlns:p14="http://schemas.microsoft.com/office/powerpoint/2010/main" val="173360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'yay', 'love', ...}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'terrible', 'boo', ...}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16949" y="1944913"/>
            <a:ext cx="1836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our </a:t>
            </a:r>
            <a:r>
              <a:rPr lang="en-US" dirty="0" err="1"/>
              <a:t>pos</a:t>
            </a:r>
            <a:r>
              <a:rPr lang="en-US" dirty="0"/>
              <a:t>/</a:t>
            </a:r>
            <a:r>
              <a:rPr lang="en-US" dirty="0" err="1"/>
              <a:t>neg</a:t>
            </a:r>
            <a:endParaRPr lang="en-US" dirty="0"/>
          </a:p>
          <a:p>
            <a:r>
              <a:rPr lang="en-US" dirty="0"/>
              <a:t>word list!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8846458" y="2268079"/>
            <a:ext cx="670491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86300" y="2977492"/>
            <a:ext cx="2332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example</a:t>
            </a:r>
          </a:p>
          <a:p>
            <a:r>
              <a:rPr lang="en-US" dirty="0"/>
              <a:t>code from lecture 2</a:t>
            </a:r>
          </a:p>
          <a:p>
            <a:r>
              <a:rPr lang="en-US" dirty="0"/>
              <a:t>is slightly different but</a:t>
            </a:r>
          </a:p>
          <a:p>
            <a:r>
              <a:rPr lang="en-US" dirty="0"/>
              <a:t>functionally equivalent</a:t>
            </a:r>
          </a:p>
        </p:txBody>
      </p:sp>
    </p:spTree>
    <p:extLst>
      <p:ext uri="{BB962C8B-B14F-4D97-AF65-F5344CB8AC3E}">
        <p14:creationId xmlns:p14="http://schemas.microsoft.com/office/powerpoint/2010/main" val="201487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Features?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Since we're using supervision (i.e. the data) to guide us we don't have to worry too much </a:t>
            </a:r>
            <a:r>
              <a:rPr lang="mr-IN" dirty="0"/>
              <a:t>–</a:t>
            </a:r>
            <a:r>
              <a:rPr lang="en-US" dirty="0"/>
              <a:t> unimportant features won't be discriminating</a:t>
            </a:r>
          </a:p>
          <a:p>
            <a:r>
              <a:rPr lang="en-US" dirty="0"/>
              <a:t>But it's helpful to know something about your domain when designing features</a:t>
            </a:r>
          </a:p>
          <a:p>
            <a:pPr lvl="1"/>
            <a:r>
              <a:rPr lang="en-US" dirty="0"/>
              <a:t>are </a:t>
            </a:r>
            <a:r>
              <a:rPr lang="en-US" dirty="0" err="1"/>
              <a:t>subword</a:t>
            </a:r>
            <a:r>
              <a:rPr lang="en-US" dirty="0"/>
              <a:t> units important?</a:t>
            </a:r>
          </a:p>
          <a:p>
            <a:pPr lvl="1"/>
            <a:r>
              <a:rPr lang="en-US" dirty="0"/>
              <a:t>is metadata important?</a:t>
            </a:r>
          </a:p>
          <a:p>
            <a:pPr lvl="1"/>
            <a:r>
              <a:rPr lang="en-US" dirty="0"/>
              <a:t>is there something very particular about the task at hand that should be checked (e.g. detecting the writings of a psychopath who only writes in sentences with a prime number of words)</a:t>
            </a:r>
          </a:p>
          <a:p>
            <a:r>
              <a:rPr lang="en-US" dirty="0"/>
              <a:t>Should I just use every possible feature I can think of?</a:t>
            </a:r>
          </a:p>
          <a:p>
            <a:pPr lvl="1"/>
            <a:r>
              <a:rPr lang="en-US" dirty="0"/>
              <a:t>More features =&gt; more flexibility</a:t>
            </a:r>
          </a:p>
          <a:p>
            <a:pPr lvl="1"/>
            <a:r>
              <a:rPr lang="en-US" dirty="0"/>
              <a:t>More features =&gt; more expensive to train</a:t>
            </a:r>
          </a:p>
          <a:p>
            <a:pPr lvl="1"/>
            <a:r>
              <a:rPr lang="en-US" dirty="0"/>
              <a:t>More features =&gt; more </a:t>
            </a:r>
            <a:r>
              <a:rPr lang="en-US" u="sng" dirty="0"/>
              <a:t>overfitting</a:t>
            </a:r>
          </a:p>
        </p:txBody>
      </p:sp>
    </p:spTree>
    <p:extLst>
      <p:ext uri="{BB962C8B-B14F-4D97-AF65-F5344CB8AC3E}">
        <p14:creationId xmlns:p14="http://schemas.microsoft.com/office/powerpoint/2010/main" val="162578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Features? What Parameters? How to Choose?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these questions are </a:t>
            </a:r>
            <a:r>
              <a:rPr lang="en-US" u="sng" dirty="0"/>
              <a:t>empirical</a:t>
            </a:r>
            <a:r>
              <a:rPr lang="en-US" dirty="0"/>
              <a:t>: do what works best on the task you have at hand</a:t>
            </a:r>
          </a:p>
          <a:p>
            <a:r>
              <a:rPr lang="en-US" dirty="0"/>
              <a:t>But beware </a:t>
            </a:r>
            <a:r>
              <a:rPr lang="en-US" u="sng" dirty="0"/>
              <a:t>overfitting</a:t>
            </a:r>
            <a:r>
              <a:rPr lang="en-US" dirty="0"/>
              <a:t>: doing well on your training data and then doing poorly on blind test data</a:t>
            </a:r>
          </a:p>
          <a:p>
            <a:r>
              <a:rPr lang="en-US" dirty="0"/>
              <a:t>Typically we divide labeled data up as follows:</a:t>
            </a:r>
          </a:p>
          <a:p>
            <a:pPr lvl="1"/>
            <a:r>
              <a:rPr lang="en-US" dirty="0"/>
              <a:t>Training data: used to build model parameters (e.g. P(good|"</a:t>
            </a:r>
            <a:r>
              <a:rPr lang="en-US" dirty="0" err="1"/>
              <a:t>pos</a:t>
            </a:r>
            <a:r>
              <a:rPr lang="en-US" dirty="0"/>
              <a:t>"))</a:t>
            </a:r>
          </a:p>
          <a:p>
            <a:pPr lvl="1"/>
            <a:r>
              <a:rPr lang="en-US" dirty="0"/>
              <a:t>Development/tuning data: used to test different </a:t>
            </a:r>
            <a:r>
              <a:rPr lang="en-US" dirty="0" err="1"/>
              <a:t>hyperparameters</a:t>
            </a:r>
            <a:r>
              <a:rPr lang="en-US" dirty="0"/>
              <a:t>/models (e.g. which </a:t>
            </a:r>
            <a:r>
              <a:rPr lang="en-US" b="1" dirty="0"/>
              <a:t>α </a:t>
            </a:r>
            <a:r>
              <a:rPr lang="en-US" dirty="0"/>
              <a:t>in </a:t>
            </a:r>
            <a:r>
              <a:rPr lang="en-US" dirty="0" err="1"/>
              <a:t>Lidstone</a:t>
            </a:r>
            <a:r>
              <a:rPr lang="en-US" dirty="0"/>
              <a:t> smoothing)</a:t>
            </a:r>
          </a:p>
          <a:p>
            <a:pPr lvl="1"/>
            <a:r>
              <a:rPr lang="en-US" dirty="0"/>
              <a:t>Test data: estimate how well you'll do on new/blind data. Don't evaluate on this until you're done/nearly done with experiments!</a:t>
            </a:r>
          </a:p>
        </p:txBody>
      </p:sp>
    </p:spTree>
    <p:extLst>
      <p:ext uri="{BB962C8B-B14F-4D97-AF65-F5344CB8AC3E}">
        <p14:creationId xmlns:p14="http://schemas.microsoft.com/office/powerpoint/2010/main" val="112742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892334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2668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bias feature </a:t>
            </a:r>
            <a:r>
              <a:rPr lang="en-US" dirty="0">
                <a:solidFill>
                  <a:srgbClr val="FF0000"/>
                </a:solidFill>
              </a:rPr>
              <a:t>(≈ class prior):</a:t>
            </a:r>
          </a:p>
          <a:p>
            <a:r>
              <a:rPr lang="en-US" dirty="0">
                <a:solidFill>
                  <a:srgbClr val="FF0000"/>
                </a:solidFill>
              </a:rPr>
              <a:t>value of 1 for every x so </a:t>
            </a:r>
          </a:p>
          <a:p>
            <a:r>
              <a:rPr lang="en-US" dirty="0">
                <a:solidFill>
                  <a:srgbClr val="FF0000"/>
                </a:solidFill>
              </a:rPr>
              <a:t>learned weight reflects</a:t>
            </a:r>
          </a:p>
          <a:p>
            <a:r>
              <a:rPr lang="en-US" dirty="0">
                <a:solidFill>
                  <a:srgbClr val="FF0000"/>
                </a:solidFill>
              </a:rPr>
              <a:t>prevalence of the class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261666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16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spelling feature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48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556703"/>
            <a:ext cx="3720551" cy="1113782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8017" y="1885654"/>
            <a:ext cx="2569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token positional features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28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2510859"/>
            <a:ext cx="3720551" cy="1411784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11416" y="2670485"/>
            <a:ext cx="3217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immediately neighboring words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9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3836076"/>
            <a:ext cx="3720551" cy="1782845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23487" y="4135542"/>
            <a:ext cx="106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unigrams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4699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24411" y="5579165"/>
            <a:ext cx="3720551" cy="1012929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56008" y="5579165"/>
            <a:ext cx="942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bigrams</a:t>
            </a:r>
          </a:p>
        </p:txBody>
      </p:sp>
    </p:spTree>
    <p:extLst>
      <p:ext uri="{BB962C8B-B14F-4D97-AF65-F5344CB8AC3E}">
        <p14:creationId xmlns:p14="http://schemas.microsoft.com/office/powerpoint/2010/main" val="10970671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498209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9251368" y="585481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5465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61606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30617" y="3563787"/>
            <a:ext cx="5257799" cy="23474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+=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17317" y="5911226"/>
            <a:ext cx="3884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Can we be more general?</a:t>
            </a:r>
          </a:p>
        </p:txBody>
      </p:sp>
      <p:sp>
        <p:nvSpPr>
          <p:cNvPr id="21" name="Frame 20"/>
          <p:cNvSpPr/>
          <p:nvPr/>
        </p:nvSpPr>
        <p:spPr>
          <a:xfrm>
            <a:off x="815832" y="2550858"/>
            <a:ext cx="5290109" cy="1411542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424199" y="2604403"/>
            <a:ext cx="2043188" cy="64633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Iterate over </a:t>
            </a:r>
          </a:p>
          <a:p>
            <a:r>
              <a:rPr lang="en-US" dirty="0"/>
              <a:t>all </a:t>
            </a:r>
            <a:r>
              <a:rPr lang="en-US" u="sng" dirty="0"/>
              <a:t>possible</a:t>
            </a:r>
            <a:r>
              <a:rPr lang="en-US" dirty="0"/>
              <a:t> features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88696" y="892334"/>
            <a:ext cx="1682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weights learned</a:t>
            </a:r>
          </a:p>
          <a:p>
            <a:r>
              <a:rPr lang="en-US" dirty="0"/>
              <a:t>by NB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5738191" y="1020763"/>
            <a:ext cx="1379126" cy="224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4293704" y="1152939"/>
            <a:ext cx="2976013" cy="2449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3984996" y="1498033"/>
            <a:ext cx="3218011" cy="309206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5154672" y="1493610"/>
            <a:ext cx="2368470" cy="3112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041263" y="2411896"/>
            <a:ext cx="505312" cy="3868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430617" y="1915713"/>
            <a:ext cx="267221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Shouldn't these be more important?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56886" y="2551315"/>
            <a:ext cx="1324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log(P(...|c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7698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  <p:bldP spid="16" grpId="0"/>
      <p:bldP spid="19" grpId="0" animBg="1"/>
      <p:bldP spid="20" grpId="0"/>
      <p:bldP spid="21" grpId="0" animBg="1"/>
      <p:bldP spid="23" grpId="0" animBg="1"/>
      <p:bldP spid="24" grpId="0"/>
      <p:bldP spid="22" grpId="0" animBg="1"/>
      <p:bldP spid="3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843847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80514" y="4260453"/>
            <a:ext cx="50281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Sure, let's just come up with</a:t>
            </a:r>
          </a:p>
          <a:p>
            <a:r>
              <a:rPr lang="en-US" sz="2800" dirty="0"/>
              <a:t>weights from some other source!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3234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How about just choosing whatever </a:t>
            </a:r>
          </a:p>
          <a:p>
            <a:r>
              <a:rPr lang="en-US" sz="2800" dirty="0"/>
              <a:t>weights make the classifier better?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1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Rather than top-down features, let's use data-driven features</a:t>
            </a:r>
          </a:p>
          <a:p>
            <a:pPr lvl="1"/>
            <a:r>
              <a:rPr lang="en-US" dirty="0"/>
              <a:t>Our intuitions about word sentiment aren't perfect</a:t>
            </a:r>
          </a:p>
          <a:p>
            <a:r>
              <a:rPr lang="en-US" b="1" dirty="0"/>
              <a:t>Supervised </a:t>
            </a:r>
            <a:r>
              <a:rPr lang="en-US" dirty="0"/>
              <a:t>(aka Inductive) = learn from </a:t>
            </a:r>
            <a:r>
              <a:rPr lang="en-US" b="1" dirty="0"/>
              <a:t>labeled</a:t>
            </a:r>
            <a:r>
              <a:rPr lang="en-US" dirty="0"/>
              <a:t> examples. Recipe:</a:t>
            </a:r>
          </a:p>
          <a:p>
            <a:pPr lvl="1"/>
            <a:r>
              <a:rPr lang="en-US" b="1" dirty="0"/>
              <a:t>training</a:t>
            </a:r>
            <a:r>
              <a:rPr lang="en-US" dirty="0"/>
              <a:t> corpus of (</a:t>
            </a:r>
            <a:r>
              <a:rPr lang="en-US" i="1" dirty="0"/>
              <a:t>x, y</a:t>
            </a:r>
            <a:r>
              <a:rPr lang="en-US" dirty="0"/>
              <a:t>) (review, label) pairs</a:t>
            </a:r>
          </a:p>
          <a:p>
            <a:pPr lvl="1"/>
            <a:r>
              <a:rPr lang="en-US" dirty="0"/>
              <a:t>learning algorithm</a:t>
            </a:r>
          </a:p>
          <a:p>
            <a:r>
              <a:rPr lang="en-US" dirty="0"/>
              <a:t>Other kinds of learning (not covered here):</a:t>
            </a:r>
          </a:p>
          <a:p>
            <a:pPr lvl="1"/>
            <a:r>
              <a:rPr lang="en-US" b="1" dirty="0"/>
              <a:t>Unsupervised</a:t>
            </a:r>
            <a:r>
              <a:rPr lang="en-US" dirty="0"/>
              <a:t>: Data is provided but no labels are given</a:t>
            </a:r>
          </a:p>
          <a:p>
            <a:pPr lvl="1"/>
            <a:r>
              <a:rPr lang="en-US" b="1" dirty="0"/>
              <a:t>Semi-Supervised: </a:t>
            </a:r>
            <a:r>
              <a:rPr lang="en-US" dirty="0"/>
              <a:t>Data is provided but only some of it is labeled</a:t>
            </a:r>
          </a:p>
          <a:p>
            <a:pPr lvl="1"/>
            <a:r>
              <a:rPr lang="en-US" b="1" dirty="0"/>
              <a:t>Reinforcement</a:t>
            </a:r>
            <a:r>
              <a:rPr lang="en-US" dirty="0"/>
              <a:t>: No clear labels, but feedback (in the form of a reward) is accessible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020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 Notation Correction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303" y="1825624"/>
            <a:ext cx="5049079" cy="4879975"/>
          </a:xfrm>
        </p:spPr>
        <p:txBody>
          <a:bodyPr/>
          <a:lstStyle/>
          <a:p>
            <a:r>
              <a:rPr lang="en-US" dirty="0"/>
              <a:t>We've been treating features as a function of just X, with a weight vector for each possible class</a:t>
            </a:r>
          </a:p>
          <a:p>
            <a:r>
              <a:rPr lang="en-US" dirty="0"/>
              <a:t>Going forward we'll treat features as a function of X and Y, with a single weight vector</a:t>
            </a:r>
          </a:p>
          <a:p>
            <a:r>
              <a:rPr lang="en-US" dirty="0"/>
              <a:t>The forms are equivalent but this form makes generalizing to many classes easier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16056"/>
              </p:ext>
            </p:extLst>
          </p:nvPr>
        </p:nvGraphicFramePr>
        <p:xfrm>
          <a:off x="546651" y="1825625"/>
          <a:ext cx="5271053" cy="3352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187941" y="1462460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2832034" y="1462460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87716"/>
              </p:ext>
            </p:extLst>
          </p:nvPr>
        </p:nvGraphicFramePr>
        <p:xfrm>
          <a:off x="482046" y="3798332"/>
          <a:ext cx="3760305" cy="6705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2123336" y="3435167"/>
            <a:ext cx="766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2767429" y="3435167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324869" y="1456293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4181" y="2442634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4181" y="4832057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30000" dirty="0" err="1"/>
              <a:t>T</a:t>
            </a:r>
            <a:r>
              <a:rPr lang="en-US" sz="2800" dirty="0"/>
              <a:t>𝛟(</a:t>
            </a:r>
            <a:r>
              <a:rPr lang="en-US" sz="2800" dirty="0" err="1"/>
              <a:t>x,c</a:t>
            </a:r>
            <a:r>
              <a:rPr lang="en-US" sz="2800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1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  <p:bldP spid="9" grpId="0"/>
      <p:bldP spid="10" grpId="0"/>
      <p:bldP spid="12" grpId="0"/>
      <p:bldP spid="15" grpId="0"/>
      <p:bldP spid="1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Perceptron: An Error-Driven Learner/Classifier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11803" y="1192697"/>
            <a:ext cx="6659849" cy="37817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as np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classifier import feats, classify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np.zeros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(|feats|)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in range(iterations):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t in range(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datasize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x, y = select(X, 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# run current classifier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y' = classify(x, 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y' != y: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w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363487" y="4321301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61740" y="3529347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530107" y="379095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960325" y="3925893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28692" y="4187504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530499" y="44358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869843" y="47672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61512" y="2821960"/>
            <a:ext cx="3213380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</a:t>
            </a:r>
            <a:r>
              <a:rPr lang="en-US" sz="2800" dirty="0"/>
              <a:t> is a subroutine of </a:t>
            </a:r>
            <a:r>
              <a:rPr lang="en-US" sz="28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77817" y="5088980"/>
            <a:ext cx="7383695" cy="17179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classify(x, w):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scores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y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labelspace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np.dot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(w, feats(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x,y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(scores)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84637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3" grpId="0" animBg="1"/>
      <p:bldP spid="12" grpId="0" uiExpand="1" build="p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4626" y="2439319"/>
            <a:ext cx="4489174" cy="4448958"/>
          </a:xfrm>
        </p:spPr>
        <p:txBody>
          <a:bodyPr>
            <a:normAutofit/>
          </a:bodyPr>
          <a:lstStyle/>
          <a:p>
            <a:r>
              <a:rPr lang="en-US" dirty="0"/>
              <a:t>If the wrong decision was made...</a:t>
            </a:r>
          </a:p>
          <a:p>
            <a:r>
              <a:rPr lang="en-US" dirty="0"/>
              <a:t>Extra weight is given to features that should have fired (but didn't)</a:t>
            </a:r>
          </a:p>
          <a:p>
            <a:r>
              <a:rPr lang="en-US" dirty="0"/>
              <a:t>extra penalty is given to features that did fire (but shouldn't have).</a:t>
            </a:r>
          </a:p>
          <a:p>
            <a:r>
              <a:rPr lang="en-US" dirty="0"/>
              <a:t>Features that wouldn't have fired anyway are left alone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5721" y="1412393"/>
            <a:ext cx="7288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if y' != y: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210894"/>
              </p:ext>
            </p:extLst>
          </p:nvPr>
        </p:nvGraphicFramePr>
        <p:xfrm>
          <a:off x="523878" y="3140418"/>
          <a:ext cx="2987948" cy="16764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2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9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bias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this</a:t>
                      </a:r>
                      <a:r>
                        <a:rPr lang="en-US" sz="1600" baseline="0" dirty="0"/>
                        <a:t> ^ y=1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67227" y="2771086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𝛟(x,1)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2876216" y="2719128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8" name="Rectangle 7"/>
          <p:cNvSpPr/>
          <p:nvPr/>
        </p:nvSpPr>
        <p:spPr>
          <a:xfrm>
            <a:off x="8788683" y="208946"/>
            <a:ext cx="27514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96340" y="2729284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70910" y="308846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81030" y="345779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-.3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62313" y="379395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1.8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7787" y="4118196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-1.2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635643" y="444244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2.2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316923" y="3298462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283793" y="3649645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264709" y="3974738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232010" y="4323657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265140" y="4635083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20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11" grpId="0"/>
      <p:bldP spid="12" grpId="0"/>
      <p:bldP spid="15" grpId="0"/>
      <p:bldP spid="18" grpId="0"/>
      <p:bldP spid="1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8852" y="1825625"/>
            <a:ext cx="4634947" cy="4351338"/>
          </a:xfrm>
        </p:spPr>
        <p:txBody>
          <a:bodyPr/>
          <a:lstStyle/>
          <a:p>
            <a:r>
              <a:rPr lang="en-US" dirty="0"/>
              <a:t>Each (x, y) is a point in |feature|-dimensional space. </a:t>
            </a:r>
          </a:p>
          <a:p>
            <a:r>
              <a:rPr lang="en-US" dirty="0"/>
              <a:t>Weights define a hyperplane (line) along which score is zero</a:t>
            </a:r>
          </a:p>
          <a:p>
            <a:r>
              <a:rPr lang="en-US" dirty="0"/>
              <a:t>Perceptron moves the line to encourage correct items to be positive distance away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57" y="1570434"/>
            <a:ext cx="4470943" cy="486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8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 have pair (x, y). Perceptron chooses </a:t>
            </a:r>
            <a:r>
              <a:rPr lang="en-US" dirty="0" err="1"/>
              <a:t>argmax</a:t>
            </a:r>
            <a:r>
              <a:rPr lang="en-US" baseline="-25000" dirty="0" err="1"/>
              <a:t>y</a:t>
            </a:r>
            <a:r>
              <a:rPr lang="en-US" baseline="-25000" dirty="0"/>
              <a:t>'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'); let the chosen y' be y*.</a:t>
            </a:r>
          </a:p>
          <a:p>
            <a:r>
              <a:rPr lang="en-US" dirty="0"/>
              <a:t>Ideally y*=y; since we choose the </a:t>
            </a:r>
            <a:r>
              <a:rPr lang="en-US" dirty="0" err="1"/>
              <a:t>argmax</a:t>
            </a:r>
            <a:r>
              <a:rPr lang="en-US" dirty="0"/>
              <a:t>, we know that  </a:t>
            </a:r>
            <a:br>
              <a:rPr lang="en-US" dirty="0"/>
            </a:b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 &gt;= 0. That value is called the </a:t>
            </a:r>
            <a:r>
              <a:rPr lang="en-US" u="sng" dirty="0"/>
              <a:t>loss</a:t>
            </a:r>
            <a:r>
              <a:rPr lang="en-US" dirty="0"/>
              <a:t>; the bigger it is the worse our classifier is.</a:t>
            </a:r>
          </a:p>
          <a:p>
            <a:r>
              <a:rPr lang="en-US" dirty="0"/>
              <a:t>We get to choose w. Specifically we'd like to find </a:t>
            </a:r>
            <a:br>
              <a:rPr lang="en-US" dirty="0"/>
            </a:br>
            <a:r>
              <a:rPr lang="en-US" dirty="0" err="1"/>
              <a:t>argmin</a:t>
            </a:r>
            <a:r>
              <a:rPr lang="en-US" baseline="-25000" dirty="0" err="1"/>
              <a:t>w'</a:t>
            </a:r>
            <a:r>
              <a:rPr lang="en-US" dirty="0" err="1"/>
              <a:t>w</a:t>
            </a:r>
            <a:r>
              <a:rPr lang="en-US" baseline="30000" dirty="0" err="1"/>
              <a:t>'T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w'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 This is a differentiable and continuous function, so take the derivative and move away from it. </a:t>
            </a:r>
          </a:p>
        </p:txBody>
      </p:sp>
    </p:spTree>
    <p:extLst>
      <p:ext uri="{BB962C8B-B14F-4D97-AF65-F5344CB8AC3E}">
        <p14:creationId xmlns:p14="http://schemas.microsoft.com/office/powerpoint/2010/main" val="5234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Gradient for Perceptron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𝓁</a:t>
            </a:r>
            <a:r>
              <a:rPr lang="en-US" baseline="-25000" dirty="0"/>
              <a:t>perceptron</a:t>
            </a:r>
            <a:r>
              <a:rPr lang="en-US" dirty="0"/>
              <a:t> = </a:t>
            </a:r>
            <a:r>
              <a:rPr lang="en-US" dirty="0" err="1"/>
              <a:t>wT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 unless the two are equal, then it's 0.</a:t>
            </a:r>
          </a:p>
          <a:p>
            <a:pPr lvl="1"/>
            <a:r>
              <a:rPr lang="en-US" dirty="0"/>
              <a:t>remember, w is a vector, so the gradient is taken for each member</a:t>
            </a:r>
          </a:p>
          <a:p>
            <a:pPr lvl="1"/>
            <a:r>
              <a:rPr lang="en-US" dirty="0"/>
              <a:t>however each variable appears exactly twice in the expanded equation</a:t>
            </a:r>
          </a:p>
          <a:p>
            <a:r>
              <a:rPr lang="en-US" dirty="0"/>
              <a:t>∂/∂w 𝓁</a:t>
            </a:r>
            <a:r>
              <a:rPr lang="en-US" baseline="-25000" dirty="0"/>
              <a:t>perceptron</a:t>
            </a:r>
            <a:r>
              <a:rPr lang="en-US" dirty="0"/>
              <a:t> = 𝛟(</a:t>
            </a:r>
            <a:r>
              <a:rPr lang="en-US" dirty="0" err="1"/>
              <a:t>x,y</a:t>
            </a:r>
            <a:r>
              <a:rPr lang="en-US" dirty="0"/>
              <a:t>*)-𝛟(</a:t>
            </a:r>
            <a:r>
              <a:rPr lang="en-US" dirty="0" err="1"/>
              <a:t>x,y</a:t>
            </a:r>
            <a:r>
              <a:rPr lang="en-US" dirty="0"/>
              <a:t>) (unless the two are equal...)</a:t>
            </a:r>
          </a:p>
          <a:p>
            <a:r>
              <a:rPr lang="en-US" dirty="0"/>
              <a:t>And we want a negative step, so 𝛟(</a:t>
            </a:r>
            <a:r>
              <a:rPr lang="en-US" dirty="0" err="1"/>
              <a:t>x,y</a:t>
            </a:r>
            <a:r>
              <a:rPr lang="en-US" dirty="0"/>
              <a:t>)-𝛟(</a:t>
            </a:r>
            <a:r>
              <a:rPr lang="en-US" dirty="0" err="1"/>
              <a:t>x,y</a:t>
            </a:r>
            <a:r>
              <a:rPr lang="en-US" dirty="0"/>
              <a:t>*) (unless the two are equal)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78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Perceptron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it's not closed-form like NB, weights need to be iteratively updated for some length of time. How long? Black art.</a:t>
            </a:r>
          </a:p>
          <a:p>
            <a:r>
              <a:rPr lang="en-US" dirty="0"/>
              <a:t>What order to process the data? Probably randomly shuffle, but experimentally determined</a:t>
            </a:r>
          </a:p>
          <a:p>
            <a:r>
              <a:rPr lang="en-US" dirty="0"/>
              <a:t>Avoiding overfitting</a:t>
            </a:r>
          </a:p>
          <a:p>
            <a:pPr lvl="1"/>
            <a:r>
              <a:rPr lang="en-US" dirty="0"/>
              <a:t>Averaging: Keep track of all weight vectors learned, then average them</a:t>
            </a:r>
          </a:p>
          <a:p>
            <a:pPr lvl="1"/>
            <a:r>
              <a:rPr lang="en-US" dirty="0"/>
              <a:t>Early stopping: Check performance on a dev set, then stop when it stops improving</a:t>
            </a:r>
          </a:p>
          <a:p>
            <a:r>
              <a:rPr lang="en-US" dirty="0"/>
              <a:t>Support Vector Machine (SVM): Variant of perceptron trying to get the separating hyperplane farthest away from all points.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3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4941"/>
            <a:ext cx="10515600" cy="1325563"/>
          </a:xfrm>
        </p:spPr>
        <p:txBody>
          <a:bodyPr/>
          <a:lstStyle/>
          <a:p>
            <a:r>
              <a:rPr lang="en-US" dirty="0"/>
              <a:t>Perceptron Vs. Naive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/>
          <a:lstStyle/>
          <a:p>
            <a:r>
              <a:rPr lang="en-US" dirty="0"/>
              <a:t>Generative model; can be used to estimate P(x) or generate x from y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Closed-form solution</a:t>
            </a:r>
          </a:p>
          <a:p>
            <a:r>
              <a:rPr lang="en-US" dirty="0"/>
              <a:t>Overlapping features violate independence assumption</a:t>
            </a:r>
          </a:p>
          <a:p>
            <a:r>
              <a:rPr lang="en-US" dirty="0"/>
              <a:t>Best for speed, </a:t>
            </a:r>
            <a:r>
              <a:rPr lang="en-US" dirty="0" err="1"/>
              <a:t>lowish</a:t>
            </a:r>
            <a:r>
              <a:rPr lang="en-US" dirty="0"/>
              <a:t> data, simple features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model; can only classify given x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assumption; arbitrary feats</a:t>
            </a:r>
          </a:p>
          <a:p>
            <a:r>
              <a:rPr lang="en-US" dirty="0"/>
              <a:t>Best for more accuracy (esp. SVM), medium data, more feats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Perceptron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2007" y="1266342"/>
            <a:ext cx="1925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Naive Bayes</a:t>
            </a:r>
          </a:p>
        </p:txBody>
      </p:sp>
    </p:spTree>
    <p:extLst>
      <p:ext uri="{BB962C8B-B14F-4D97-AF65-F5344CB8AC3E}">
        <p14:creationId xmlns:p14="http://schemas.microsoft.com/office/powerpoint/2010/main" val="63567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Use All These Weights and Still Be Probabilistic?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67122" cy="4351338"/>
          </a:xfrm>
        </p:spPr>
        <p:txBody>
          <a:bodyPr>
            <a:normAutofit/>
          </a:bodyPr>
          <a:lstStyle/>
          <a:p>
            <a:r>
              <a:rPr lang="en-US" dirty="0"/>
              <a:t>Being probabilistic allows us to quantify our uncertainty, work in pipelines, but the arbitrary weights of perceptron are freeing. Any way to have the best of both worlds?</a:t>
            </a:r>
          </a:p>
          <a:p>
            <a:r>
              <a:rPr lang="en-US" dirty="0"/>
              <a:t>Recall, that the Naive Bayes objective, P(X|Y)P(Y) = P(X, Y), which is also P(Y|X)P(X)</a:t>
            </a:r>
          </a:p>
          <a:p>
            <a:r>
              <a:rPr lang="en-US" dirty="0"/>
              <a:t>In classification we're given X; we don't really need to worry about it. So if we don't want to be generative (since we're not making the Naive Bayes Assumption) we just need a good model for P(Y|X)</a:t>
            </a:r>
          </a:p>
          <a:p>
            <a:r>
              <a:rPr lang="en-US" dirty="0"/>
              <a:t>We have a score function for the event Y, X...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)...what can we do? </a:t>
            </a:r>
          </a:p>
        </p:txBody>
      </p:sp>
    </p:spTree>
    <p:extLst>
      <p:ext uri="{BB962C8B-B14F-4D97-AF65-F5344CB8AC3E}">
        <p14:creationId xmlns:p14="http://schemas.microsoft.com/office/powerpoint/2010/main" val="74986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score function probabilistic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w</a:t>
                </a:r>
                <a:r>
                  <a:rPr lang="en-US" baseline="30000" dirty="0" err="1"/>
                  <a:t>T</a:t>
                </a:r>
                <a:r>
                  <a:rPr lang="en-US" dirty="0"/>
                  <a:t>𝛟(</a:t>
                </a:r>
                <a:r>
                  <a:rPr lang="en-US" dirty="0" err="1"/>
                  <a:t>x,y</a:t>
                </a:r>
                <a:r>
                  <a:rPr lang="en-US" dirty="0"/>
                  <a:t>) is a score, not a probability. Further, it ranges from -∞ to +∞.</a:t>
                </a:r>
              </a:p>
              <a:p>
                <a:r>
                  <a:rPr lang="en-US" dirty="0"/>
                  <a:t>Let's consider </a:t>
                </a:r>
                <a:r>
                  <a:rPr lang="en-US" dirty="0" err="1"/>
                  <a:t>exp</a:t>
                </a:r>
                <a:r>
                  <a:rPr lang="en-US" dirty="0"/>
                  <a:t>(</a:t>
                </a:r>
                <a:r>
                  <a:rPr lang="en-US" dirty="0" err="1"/>
                  <a:t>w</a:t>
                </a:r>
                <a:r>
                  <a:rPr lang="en-US" baseline="30000" dirty="0" err="1"/>
                  <a:t>T</a:t>
                </a:r>
                <a:r>
                  <a:rPr lang="en-US" dirty="0"/>
                  <a:t>𝛟(</a:t>
                </a:r>
                <a:r>
                  <a:rPr lang="en-US" dirty="0" err="1"/>
                  <a:t>x,y</a:t>
                </a:r>
                <a:r>
                  <a:rPr lang="en-US" dirty="0"/>
                  <a:t>)), which is always positive, and monotone. </a:t>
                </a:r>
              </a:p>
              <a:p>
                <a:r>
                  <a:rPr lang="en-US" dirty="0"/>
                  <a:t>We can define P(</a:t>
                </a:r>
                <a:r>
                  <a:rPr lang="en-US" dirty="0" err="1"/>
                  <a:t>y|x</a:t>
                </a:r>
                <a:r>
                  <a:rPr lang="en-US" dirty="0"/>
                  <a:t>)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Where does the denominator come from?</a:t>
                </a:r>
              </a:p>
              <a:p>
                <a:pPr lvl="1"/>
                <a:r>
                  <a:rPr lang="en-US" dirty="0"/>
                  <a:t>Law of total probability</a:t>
                </a:r>
              </a:p>
              <a:p>
                <a:r>
                  <a:rPr lang="en-US" dirty="0"/>
                  <a:t>We'd like to </a:t>
                </a:r>
                <a:r>
                  <a:rPr lang="en-US"/>
                  <a:t>pick w </a:t>
                </a:r>
                <a:r>
                  <a:rPr lang="en-US" dirty="0"/>
                  <a:t>to maximize this likelihood over a data set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  <a:blipFill rotWithShape="0">
                <a:blip r:embed="rId2"/>
                <a:stretch>
                  <a:fillRect l="-1554" t="-3501" r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733" y="2605709"/>
            <a:ext cx="4001683" cy="22031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3826" y="6467061"/>
            <a:ext cx="461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slides based on notes of Jacob Eisenstein</a:t>
            </a:r>
          </a:p>
        </p:txBody>
      </p:sp>
    </p:spTree>
    <p:extLst>
      <p:ext uri="{BB962C8B-B14F-4D97-AF65-F5344CB8AC3E}">
        <p14:creationId xmlns:p14="http://schemas.microsoft.com/office/powerpoint/2010/main" val="17693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1876511" y="1027108"/>
            <a:ext cx="4625889" cy="32435"/>
          </a:xfrm>
          <a:prstGeom prst="straightConnector1">
            <a:avLst/>
          </a:prstGeom>
          <a:ln w="1016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2823029" y="-237387"/>
            <a:ext cx="29391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9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Likelihood = Maximizing log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We'd like to pick </a:t>
                </a:r>
                <a:r>
                  <a:rPr lang="en-US" u="sng" dirty="0"/>
                  <a:t>w</a:t>
                </a:r>
                <a:r>
                  <a:rPr lang="en-US" dirty="0"/>
                  <a:t> to maximize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 over a data set</a:t>
                </a:r>
              </a:p>
              <a:p>
                <a:r>
                  <a:rPr lang="en-US" dirty="0"/>
                  <a:t>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r>
                  <a:rPr lang="en-US" dirty="0"/>
                  <a:t>. Let's use our old friend log.</a:t>
                </a:r>
              </a:p>
              <a:p>
                <a:r>
                  <a:rPr lang="en-US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630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Log Likelihood = Minimizing Log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key general term for an item (x, y) is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 The </a:t>
                </a:r>
                <a:r>
                  <a:rPr lang="en-US" u="sng" dirty="0"/>
                  <a:t>loss</a:t>
                </a:r>
                <a:r>
                  <a:rPr lang="en-US" dirty="0"/>
                  <a:t> is the opposite;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Let's minimize this by following the gradient, just like we did for perceptron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311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Gradient for Logistic Regression (aka Maximum Entropy)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calculus facts: </a:t>
                </a:r>
              </a:p>
              <a:p>
                <a:pPr lvl="1"/>
                <a:r>
                  <a:rPr lang="en-US" dirty="0"/>
                  <a:t>∂/∂x mx = mdx; </a:t>
                </a:r>
              </a:p>
              <a:p>
                <a:pPr lvl="1"/>
                <a:r>
                  <a:rPr lang="en-US" dirty="0"/>
                  <a:t>∂/∂x log(x) = 1/x dx (log here = natural log, i.e. log</a:t>
                </a:r>
                <a:r>
                  <a:rPr lang="en-US" baseline="-25000" dirty="0"/>
                  <a:t>e</a:t>
                </a:r>
                <a:r>
                  <a:rPr lang="en-US" dirty="0"/>
                  <a:t>, i.e. ln)</a:t>
                </a:r>
              </a:p>
              <a:p>
                <a:pPr lvl="1"/>
                <a:r>
                  <a:rPr lang="en-US" dirty="0"/>
                  <a:t>∂/∂x </a:t>
                </a:r>
                <a:r>
                  <a:rPr lang="en-US" dirty="0" err="1"/>
                  <a:t>exp</a:t>
                </a:r>
                <a:r>
                  <a:rPr lang="en-US" dirty="0"/>
                  <a:t>(x) = </a:t>
                </a:r>
                <a:r>
                  <a:rPr lang="en-US" dirty="0" err="1"/>
                  <a:t>exp</a:t>
                </a:r>
                <a:r>
                  <a:rPr lang="en-US" dirty="0"/>
                  <a:t>(x)dx</a:t>
                </a:r>
              </a:p>
              <a:p>
                <a:r>
                  <a:rPr lang="en-US" dirty="0"/>
                  <a:t>∂/∂w 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. And we want to go away from the gradient, thus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276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Update of Logistic Regression vs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Perceptron: w+=𝛟(</a:t>
                </a:r>
                <a:r>
                  <a:rPr lang="en-US" dirty="0" err="1"/>
                  <a:t>x,y</a:t>
                </a:r>
                <a:r>
                  <a:rPr lang="en-US" dirty="0"/>
                  <a:t>)-𝛟(</a:t>
                </a:r>
                <a:r>
                  <a:rPr lang="en-US" dirty="0" err="1"/>
                  <a:t>x,y</a:t>
                </a:r>
                <a:r>
                  <a:rPr lang="en-US" dirty="0"/>
                  <a:t>*); considers the single wrong decision, move away by constant amount </a:t>
                </a:r>
              </a:p>
              <a:p>
                <a:r>
                  <a:rPr lang="en-US" dirty="0" err="1"/>
                  <a:t>Logreg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w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; consider every alternative decision, move away by the model's confidence in that amount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697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Vs. Logistic Regression 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/>
          <a:lstStyle/>
          <a:p>
            <a:r>
              <a:rPr lang="en-US" dirty="0"/>
              <a:t>Discriminative model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Slow to write </a:t>
            </a:r>
          </a:p>
          <a:p>
            <a:r>
              <a:rPr lang="en-US" dirty="0"/>
              <a:t>Slow to learn</a:t>
            </a:r>
          </a:p>
          <a:p>
            <a:r>
              <a:rPr lang="en-US" dirty="0"/>
              <a:t>Foundation of deep learning optimization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Easy to write </a:t>
            </a:r>
          </a:p>
          <a:p>
            <a:r>
              <a:rPr lang="en-US" dirty="0"/>
              <a:t>Medium-fast to learn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Perceptron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2007" y="1266342"/>
            <a:ext cx="2923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5279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seen how </a:t>
            </a:r>
            <a:r>
              <a:rPr lang="en-US" b="1" dirty="0"/>
              <a:t>training data </a:t>
            </a:r>
            <a:r>
              <a:rPr lang="en-US" dirty="0"/>
              <a:t>and </a:t>
            </a:r>
            <a:r>
              <a:rPr lang="en-US" b="1" dirty="0"/>
              <a:t>supervised learning</a:t>
            </a:r>
            <a:r>
              <a:rPr lang="en-US" dirty="0"/>
              <a:t> can produce a better classifier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Classifier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takes an </a:t>
            </a:r>
            <a:r>
              <a:rPr lang="en-US" i="1" dirty="0"/>
              <a:t>input</a:t>
            </a:r>
            <a:r>
              <a:rPr lang="en-US" dirty="0"/>
              <a:t> (such as a text document) and predicts an </a:t>
            </a:r>
            <a:r>
              <a:rPr lang="en-US" i="1" dirty="0"/>
              <a:t>output</a:t>
            </a:r>
            <a:r>
              <a:rPr lang="en-US" dirty="0"/>
              <a:t> (such as a class label)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Learner </a:t>
            </a:r>
            <a:r>
              <a:rPr lang="en-US" dirty="0"/>
              <a:t>takes </a:t>
            </a:r>
            <a:r>
              <a:rPr lang="en-US" i="1" dirty="0"/>
              <a:t>training data</a:t>
            </a:r>
            <a:r>
              <a:rPr lang="en-US" dirty="0"/>
              <a:t> and produces (statistics necessary for) the classifier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88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Because most pieces of text are unique, it's not very practical to assume the one being classified is in the training data</a:t>
            </a:r>
          </a:p>
          <a:p>
            <a:pPr lvl="1"/>
            <a:r>
              <a:rPr lang="en-US" dirty="0"/>
              <a:t>though it is in the library of Babel!</a:t>
            </a:r>
          </a:p>
          <a:p>
            <a:pPr lvl="1"/>
            <a:r>
              <a:rPr lang="en-US" dirty="0"/>
              <a:t>We need to make </a:t>
            </a:r>
            <a:r>
              <a:rPr lang="en-US" b="1" dirty="0"/>
              <a:t>modeling assumptions</a:t>
            </a:r>
            <a:r>
              <a:rPr lang="en-US" dirty="0"/>
              <a:t> that help the learner to </a:t>
            </a:r>
            <a:r>
              <a:rPr lang="en-US" b="1" dirty="0"/>
              <a:t>generalize</a:t>
            </a:r>
            <a:r>
              <a:rPr lang="en-US" dirty="0"/>
              <a:t> to unseen inputs</a:t>
            </a:r>
          </a:p>
          <a:p>
            <a:r>
              <a:rPr lang="en-US" dirty="0"/>
              <a:t>The </a:t>
            </a:r>
            <a:r>
              <a:rPr lang="en-US" b="1" dirty="0"/>
              <a:t>Naive Bayes</a:t>
            </a:r>
            <a:r>
              <a:rPr lang="en-US" dirty="0"/>
              <a:t> model and </a:t>
            </a:r>
            <a:r>
              <a:rPr lang="en-US" b="1" dirty="0"/>
              <a:t>Bag of Words</a:t>
            </a:r>
            <a:r>
              <a:rPr lang="en-US" dirty="0"/>
              <a:t> assumption are a simple, fast probabilistic approach to text classification</a:t>
            </a:r>
          </a:p>
          <a:p>
            <a:r>
              <a:rPr lang="en-US" dirty="0"/>
              <a:t>The </a:t>
            </a:r>
            <a:r>
              <a:rPr lang="en-US" b="1" dirty="0"/>
              <a:t>Perceptron</a:t>
            </a:r>
            <a:r>
              <a:rPr lang="en-US" dirty="0"/>
              <a:t> allows more arbitrary features at the cost of slower learning and a requirement of more data</a:t>
            </a:r>
          </a:p>
          <a:p>
            <a:r>
              <a:rPr lang="en-US" b="1" dirty="0"/>
              <a:t>Logistic Regression</a:t>
            </a:r>
            <a:r>
              <a:rPr lang="en-US" dirty="0"/>
              <a:t> adds probabilities back into the arbitrary feature and weight capability of perceptron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12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38143" cy="4351338"/>
          </a:xfrm>
        </p:spPr>
        <p:txBody>
          <a:bodyPr/>
          <a:lstStyle/>
          <a:p>
            <a:r>
              <a:rPr lang="en-US" dirty="0"/>
              <a:t>Training examples:                  </a:t>
            </a:r>
            <a:r>
              <a:rPr lang="en-US" i="1" dirty="0"/>
              <a:t>X </a:t>
            </a:r>
            <a:r>
              <a:rPr lang="en-US" dirty="0"/>
              <a:t>= (</a:t>
            </a:r>
            <a:r>
              <a:rPr lang="en-US" i="1" dirty="0"/>
              <a:t>x</a:t>
            </a:r>
            <a:r>
              <a:rPr lang="en-US" i="1" baseline="-25000" dirty="0"/>
              <a:t>1</a:t>
            </a:r>
            <a:r>
              <a:rPr lang="en-US" i="1" dirty="0"/>
              <a:t>, x</a:t>
            </a:r>
            <a:r>
              <a:rPr lang="en-US" i="1" baseline="-25000" dirty="0"/>
              <a:t>2</a:t>
            </a:r>
            <a:r>
              <a:rPr lang="en-US" i="1" dirty="0"/>
              <a:t>, ..., </a:t>
            </a:r>
            <a:r>
              <a:rPr lang="en-US" i="1" dirty="0" err="1"/>
              <a:t>x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Labels of training examples: </a:t>
            </a:r>
            <a:r>
              <a:rPr lang="en-US" i="1" dirty="0"/>
              <a:t>Y</a:t>
            </a:r>
            <a:r>
              <a:rPr lang="en-US" dirty="0"/>
              <a:t> = (</a:t>
            </a:r>
            <a:r>
              <a:rPr lang="en-US" i="1" dirty="0"/>
              <a:t>y</a:t>
            </a:r>
            <a:r>
              <a:rPr lang="en-US" i="1" baseline="-25000" dirty="0"/>
              <a:t>1</a:t>
            </a:r>
            <a:r>
              <a:rPr lang="en-US" i="1" dirty="0"/>
              <a:t>, y</a:t>
            </a:r>
            <a:r>
              <a:rPr lang="en-US" i="1" baseline="-25000" dirty="0"/>
              <a:t>1</a:t>
            </a:r>
            <a:r>
              <a:rPr lang="en-US" i="1" dirty="0"/>
              <a:t>, ..., </a:t>
            </a:r>
            <a:r>
              <a:rPr lang="en-US" i="1" dirty="0" err="1"/>
              <a:t>y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A classifier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maps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r>
              <a:rPr lang="en-US" dirty="0"/>
              <a:t>A learner </a:t>
            </a:r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US" dirty="0"/>
              <a:t> infers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from (</a:t>
            </a:r>
            <a:r>
              <a:rPr lang="en-US" i="1" dirty="0"/>
              <a:t>X, Y</a:t>
            </a:r>
            <a:r>
              <a:rPr lang="en-US" dirty="0"/>
              <a:t>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826171" y="3102428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493828" y="443650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4841" y="4436506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06474" y="316738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x</a:t>
            </a:r>
            <a:r>
              <a:rPr lang="en-US" sz="2800" i="1" baseline="-25000" dirty="0"/>
              <a:t>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11811" y="3168245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y</a:t>
            </a:r>
            <a:r>
              <a:rPr lang="en-US" sz="2800" i="1" baseline="-25000" dirty="0" err="1"/>
              <a:t>i</a:t>
            </a:r>
            <a:endParaRPr lang="en-US" sz="2800" i="1" baseline="-250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9174841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0326659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79101" y="4256766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447468" y="4518377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77686" y="4653312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8446053" y="4914923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756979" y="47799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29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  <p:bldP spid="8" grpId="0"/>
      <p:bldP spid="9" grpId="0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Counting-based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 = Counter()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good, bad = set(), set()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scores.items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score&gt;=0: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else: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good, bad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9938541" y="50879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044206" y="541450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89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207658" y="4257675"/>
            <a:ext cx="5638800" cy="16931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&lt;model for p(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y|X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)&gt;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[X]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7384" y="1690688"/>
            <a:ext cx="8037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Experiment: "people wrote reviews of movies"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7384" y="2225357"/>
            <a:ext cx="5911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Outcomes (</a:t>
            </a:r>
            <a:r>
              <a:rPr lang="en-US" sz="3200" dirty="0" err="1"/>
              <a:t>Ω</a:t>
            </a:r>
            <a:r>
              <a:rPr lang="en-US" sz="3200" dirty="0"/>
              <a:t>): all possible reviews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7383" y="2760026"/>
            <a:ext cx="107468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Events: Y=</a:t>
            </a:r>
            <a:r>
              <a:rPr lang="en-US" sz="3200" dirty="0" err="1"/>
              <a:t>pos</a:t>
            </a:r>
            <a:r>
              <a:rPr lang="en-US" sz="3200" dirty="0"/>
              <a:t>: all positive reviews. Y=</a:t>
            </a:r>
            <a:r>
              <a:rPr lang="en-US" sz="3200" dirty="0" err="1"/>
              <a:t>neg</a:t>
            </a:r>
            <a:r>
              <a:rPr lang="en-US" sz="3200" dirty="0"/>
              <a:t> = all negative reviews</a:t>
            </a:r>
            <a:br>
              <a:rPr lang="en-US" sz="3200" dirty="0"/>
            </a:br>
            <a:r>
              <a:rPr lang="en-US" sz="3200" dirty="0"/>
              <a:t>              X=34925: "when review 34925 was written"</a:t>
            </a:r>
          </a:p>
        </p:txBody>
      </p:sp>
      <p:sp>
        <p:nvSpPr>
          <p:cNvPr id="6" name="Rectangle 5"/>
          <p:cNvSpPr/>
          <p:nvPr/>
        </p:nvSpPr>
        <p:spPr>
          <a:xfrm>
            <a:off x="606901" y="6019797"/>
            <a:ext cx="109781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MLE is not going to work (review 34925 shouldn't be in training)!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25606" y="315669"/>
            <a:ext cx="4943475" cy="258532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 #34925: "Filled with horrific dialogue, laughable characters, a laughable plot, and really no interesting stakes during this film, "Star </a:t>
            </a:r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Wars Episode I: The Phantom Menace" is not at all what I wanted from a film that is supposed to be the huge opening to the segue into the fantastic Original Trilogy. The positives include the score, the sound..."</a:t>
            </a:r>
            <a:endParaRPr lang="en-US" dirty="0">
              <a:solidFill>
                <a:schemeClr val="bg1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1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13" grpId="0"/>
      <p:bldP spid="14" grpId="0"/>
      <p:bldP spid="15" grpId="0"/>
      <p:bldP spid="6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Library of Babel (Borges, 1941)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105525" cy="4632325"/>
          </a:xfrm>
        </p:spPr>
        <p:txBody>
          <a:bodyPr/>
          <a:lstStyle/>
          <a:p>
            <a:r>
              <a:rPr lang="en-US" dirty="0"/>
              <a:t>Contains all 1.3m-word texts, organized</a:t>
            </a:r>
          </a:p>
          <a:p>
            <a:r>
              <a:rPr lang="en-US" dirty="0"/>
              <a:t>A lot of it looks like junk</a:t>
            </a:r>
          </a:p>
          <a:p>
            <a:r>
              <a:rPr lang="en-US" dirty="0"/>
              <a:t>But all useful texts are in here too!</a:t>
            </a:r>
          </a:p>
          <a:p>
            <a:r>
              <a:rPr lang="en-US" dirty="0"/>
              <a:t>What's it like to be a librarian?</a:t>
            </a:r>
          </a:p>
          <a:p>
            <a:r>
              <a:rPr lang="en-US" dirty="0"/>
              <a:t>Look up your favorite piece of text at https://</a:t>
            </a:r>
            <a:r>
              <a:rPr lang="en-US" dirty="0" err="1"/>
              <a:t>libraryofbabel.info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236" y="1912935"/>
            <a:ext cx="3365564" cy="445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17699</TotalTime>
  <Words>4608</Words>
  <Application>Microsoft Macintosh PowerPoint</Application>
  <PresentationFormat>Widescreen</PresentationFormat>
  <Paragraphs>906</Paragraphs>
  <Slides>56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Yu Gothic</vt:lpstr>
      <vt:lpstr>Arial</vt:lpstr>
      <vt:lpstr>Calibri</vt:lpstr>
      <vt:lpstr>Calibri Light</vt:lpstr>
      <vt:lpstr>Cambria Math</vt:lpstr>
      <vt:lpstr>Courier New</vt:lpstr>
      <vt:lpstr>Mangal</vt:lpstr>
      <vt:lpstr>Office Theme</vt:lpstr>
      <vt:lpstr>Naive Bayes Classification, Features,  Linear Models, Perceptron </vt:lpstr>
      <vt:lpstr>Sentiment Analysis</vt:lpstr>
      <vt:lpstr>Our Previous Rule-Based Classifier</vt:lpstr>
      <vt:lpstr>Supervised Classification</vt:lpstr>
      <vt:lpstr>Our Previous Rule-Based Classifier</vt:lpstr>
      <vt:lpstr>Notation</vt:lpstr>
      <vt:lpstr>Counting-based Learner</vt:lpstr>
      <vt:lpstr>A Probabilistic Classifier</vt:lpstr>
      <vt:lpstr>Aside: Library of Babel (Borges, 1941)</vt:lpstr>
      <vt:lpstr>A probabilistic model that generalizes</vt:lpstr>
      <vt:lpstr>PowerPoint Presentation</vt:lpstr>
      <vt:lpstr>A probabilistic model that generalizes</vt:lpstr>
      <vt:lpstr>A probabilistic model that generalizes</vt:lpstr>
      <vt:lpstr>A probabilistic model that generalizes</vt:lpstr>
      <vt:lpstr>Is this a good model?</vt:lpstr>
      <vt:lpstr>Naive Bayes Classifier</vt:lpstr>
      <vt:lpstr>Naive Bayes Learner</vt:lpstr>
      <vt:lpstr>Parameters</vt:lpstr>
      <vt:lpstr>Practicalities: Smoothing</vt:lpstr>
      <vt:lpstr>Laplace (add-1) smoothing</vt:lpstr>
      <vt:lpstr>Laplace (add-1) smoothing</vt:lpstr>
      <vt:lpstr>Generalization: Additive (Lidstone) Smoothing</vt:lpstr>
      <vt:lpstr>Practicalities: Underflow</vt:lpstr>
      <vt:lpstr>Avoiding Underflow with Logs</vt:lpstr>
      <vt:lpstr>Noisy Channel Model</vt:lpstr>
      <vt:lpstr>Feature Engineering: getting better results</vt:lpstr>
      <vt:lpstr>Other Features</vt:lpstr>
      <vt:lpstr>Naive Bayes Assumption Revisited</vt:lpstr>
      <vt:lpstr>Feature Engineering in Labeling Tasks</vt:lpstr>
      <vt:lpstr>How To Choose Features?</vt:lpstr>
      <vt:lpstr>What Features? What Parameters? How to Choose?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Slight Notation Correction </vt:lpstr>
      <vt:lpstr>Perceptron: An Error-Driven Learner/Classifier</vt:lpstr>
      <vt:lpstr>What's Going On Here (I)?</vt:lpstr>
      <vt:lpstr>What's Going On Here (II)?</vt:lpstr>
      <vt:lpstr>What's Going On Here (III)?</vt:lpstr>
      <vt:lpstr>Loss Gradient for Perceptron</vt:lpstr>
      <vt:lpstr>Other Perceptron Notes</vt:lpstr>
      <vt:lpstr>Perceptron Vs. Naive Bayes</vt:lpstr>
      <vt:lpstr>Can We Use All These Weights and Still Be Probabilistic?</vt:lpstr>
      <vt:lpstr>Making the score function probabilistic</vt:lpstr>
      <vt:lpstr>Maximizing Likelihood = Maximizing log likelihood</vt:lpstr>
      <vt:lpstr>Maximizing Log Likelihood = Minimizing Log Loss</vt:lpstr>
      <vt:lpstr>Loss Gradient for Logistic Regression (aka Maximum Entropy) </vt:lpstr>
      <vt:lpstr>Gradient Update of Logistic Regression vs Perceptron</vt:lpstr>
      <vt:lpstr>Perceptron Vs. Logistic Regression </vt:lpstr>
      <vt:lpstr>Conclusions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Naive Bayes Classification </dc:title>
  <dc:creator>Jonathan May</dc:creator>
  <cp:lastModifiedBy>Jonathan May</cp:lastModifiedBy>
  <cp:revision>172</cp:revision>
  <cp:lastPrinted>2017-09-08T05:04:20Z</cp:lastPrinted>
  <dcterms:created xsi:type="dcterms:W3CDTF">2017-08-30T21:07:33Z</dcterms:created>
  <dcterms:modified xsi:type="dcterms:W3CDTF">2018-09-04T04:46:33Z</dcterms:modified>
</cp:coreProperties>
</file>

<file path=docProps/thumbnail.jpeg>
</file>